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Default Extension="wmf" ContentType="image/x-wmf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vml" ContentType="application/vnd.openxmlformats-officedocument.vmlDrawing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C1D44-1D03-4A1B-B6DD-6A9D546CB133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7CE2F-CC85-453A-ABCA-B78703DCE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706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A061B-9E7E-4C1D-8E73-18B9C50EFA3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B76C-FD9C-49DF-B62B-4FD8D7AC16D9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9BC0-07E9-4E30-B914-CD9986A70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62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B76C-FD9C-49DF-B62B-4FD8D7AC16D9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9BC0-07E9-4E30-B914-CD9986A70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23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B76C-FD9C-49DF-B62B-4FD8D7AC16D9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9BC0-07E9-4E30-B914-CD9986A70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3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B76C-FD9C-49DF-B62B-4FD8D7AC16D9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9BC0-07E9-4E30-B914-CD9986A70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13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B76C-FD9C-49DF-B62B-4FD8D7AC16D9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9BC0-07E9-4E30-B914-CD9986A70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65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B76C-FD9C-49DF-B62B-4FD8D7AC16D9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9BC0-07E9-4E30-B914-CD9986A70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36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B76C-FD9C-49DF-B62B-4FD8D7AC16D9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9BC0-07E9-4E30-B914-CD9986A70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58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B76C-FD9C-49DF-B62B-4FD8D7AC16D9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9BC0-07E9-4E30-B914-CD9986A70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78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B76C-FD9C-49DF-B62B-4FD8D7AC16D9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9BC0-07E9-4E30-B914-CD9986A70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99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B76C-FD9C-49DF-B62B-4FD8D7AC16D9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9BC0-07E9-4E30-B914-CD9986A70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02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B76C-FD9C-49DF-B62B-4FD8D7AC16D9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9BC0-07E9-4E30-B914-CD9986A70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44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7B76C-FD9C-49DF-B62B-4FD8D7AC16D9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19BC0-07E9-4E30-B914-CD9986A70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88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1.wmf"/><Relationship Id="rId10" Type="http://schemas.openxmlformats.org/officeDocument/2006/relationships/image" Target="../media/image14.jpe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8215370" cy="227173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/>
            </a:r>
            <a:br>
              <a:rPr lang="en-GB" dirty="0" smtClean="0"/>
            </a:br>
            <a:r>
              <a:rPr lang="ru-RU" sz="3500" dirty="0" smtClean="0"/>
              <a:t>Основы проживания и ведения сельского хозяйства в условиях радиоактивного загрязнения  </a:t>
            </a:r>
            <a:endParaRPr lang="ru-RU" sz="35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571876"/>
            <a:ext cx="7854696" cy="2286016"/>
          </a:xfrm>
        </p:spPr>
        <p:txBody>
          <a:bodyPr>
            <a:noAutofit/>
          </a:bodyPr>
          <a:lstStyle/>
          <a:p>
            <a:pPr indent="4121150" algn="ctr"/>
            <a:endParaRPr lang="en-US" sz="30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4121150" algn="ctr"/>
            <a:endParaRPr lang="en-US" sz="25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4121150" algn="ctr"/>
            <a:endParaRPr lang="ru-RU" sz="13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4121150" algn="ctr">
              <a:buClr>
                <a:schemeClr val="hlink"/>
              </a:buClr>
              <a:buSzPct val="70000"/>
              <a:defRPr/>
            </a:pPr>
            <a:r>
              <a:rPr lang="en-US" sz="2200" b="1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Dr. Viktor AVERIN</a:t>
            </a:r>
            <a:endParaRPr lang="ru-RU" sz="2200" b="1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52388" y="66675"/>
          <a:ext cx="82708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3" imgW="4187952" imgH="3749040" progId="">
                  <p:embed/>
                </p:oleObj>
              </mc:Choice>
              <mc:Fallback>
                <p:oleObj name="CorelDRAW" r:id="rId3" imgW="4187952" imgH="3749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8" y="66675"/>
                        <a:ext cx="827087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139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042182"/>
              </p:ext>
            </p:extLst>
          </p:nvPr>
        </p:nvGraphicFramePr>
        <p:xfrm>
          <a:off x="73025" y="68263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CorelDRAW" r:id="rId3" imgW="4187952" imgH="3749040" progId="">
                  <p:embed/>
                </p:oleObj>
              </mc:Choice>
              <mc:Fallback>
                <p:oleObj name="CorelDRAW" r:id="rId3" imgW="4187952" imgH="3749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68263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Текст 3"/>
          <p:cNvSpPr txBox="1">
            <a:spLocks/>
          </p:cNvSpPr>
          <p:nvPr/>
        </p:nvSpPr>
        <p:spPr bwMode="auto">
          <a:xfrm>
            <a:off x="214282" y="1928802"/>
            <a:ext cx="8572560" cy="464347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062163" marR="0" lvl="0" indent="-2062163" algn="l" defTabSz="127952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241550" marR="0" lvl="0" indent="-2151063" algn="l" defTabSz="127952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КАТЕГОРИЯ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 :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Население, проживающее на «чистой» территории, но употребляющее продукцию, которая была произведена на загрязненной территории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062163" marR="0" lvl="0" indent="-2062163" algn="l" defTabSz="127952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127952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0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</a:t>
            </a:r>
            <a:r>
              <a:rPr kumimoji="0" lang="ru-RU" sz="2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Критерий оценки эффективности контрмер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127952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000" dirty="0" smtClean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		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уменьшение коллективной дозы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от 			употребления загрязненной продукции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41550" marR="0" lvl="0" indent="-2241550" algn="l" defTabSz="127952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kumimoji="0" lang="ru-RU" sz="2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Цель применения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снижение экспорта дозы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из 	загрязненных районов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127952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127952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127952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127952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714752"/>
            <a:ext cx="176688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8" name="Текст 1"/>
          <p:cNvSpPr txBox="1">
            <a:spLocks/>
          </p:cNvSpPr>
          <p:nvPr/>
        </p:nvSpPr>
        <p:spPr bwMode="auto">
          <a:xfrm>
            <a:off x="571472" y="357166"/>
            <a:ext cx="8213753" cy="10715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79425" marR="0" lvl="0" indent="-28575" algn="l" defTabSz="127952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Защитные мероприятия в сельском хозяйстве </a:t>
            </a:r>
          </a:p>
        </p:txBody>
      </p:sp>
      <p:sp>
        <p:nvSpPr>
          <p:cNvPr id="19" name="Текст 2"/>
          <p:cNvSpPr txBox="1">
            <a:spLocks/>
          </p:cNvSpPr>
          <p:nvPr/>
        </p:nvSpPr>
        <p:spPr>
          <a:xfrm>
            <a:off x="285720" y="1428736"/>
            <a:ext cx="5786478" cy="500066"/>
          </a:xfrm>
          <a:prstGeom prst="rect">
            <a:avLst/>
          </a:prstGeom>
        </p:spPr>
        <p:txBody>
          <a:bodyPr/>
          <a:lstStyle/>
          <a:p>
            <a:pPr marL="479425" marR="0" lvl="0" indent="-479425" algn="l" defTabSz="127952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Выбор оптимальных стратегий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4" name="Picture 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1071546"/>
            <a:ext cx="17287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6731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9" name="Picture 1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988" y="3501368"/>
            <a:ext cx="43200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95" name="Picture 1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44" y="3501368"/>
            <a:ext cx="43200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98" name="Picture 1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5" y="116632"/>
            <a:ext cx="43200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96" name="Picture 128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97"/>
          <a:stretch/>
        </p:blipFill>
        <p:spPr bwMode="auto">
          <a:xfrm>
            <a:off x="223239" y="116632"/>
            <a:ext cx="43200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" name="Picture 10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515" y="3501368"/>
            <a:ext cx="43200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" name="Picture 10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116" y="3501368"/>
            <a:ext cx="43200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68" name="Picture 10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515" y="116632"/>
            <a:ext cx="43200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67" name="Picture 9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116" y="116632"/>
            <a:ext cx="43200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121993"/>
              </p:ext>
            </p:extLst>
          </p:nvPr>
        </p:nvGraphicFramePr>
        <p:xfrm>
          <a:off x="73025" y="68263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orelDRAW" r:id="rId11" imgW="4187952" imgH="3749040" progId="">
                  <p:embed/>
                </p:oleObj>
              </mc:Choice>
              <mc:Fallback>
                <p:oleObj name="CorelDRAW" r:id="rId11" imgW="4187952" imgH="3749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68263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5482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846980"/>
          </a:xfrm>
        </p:spPr>
        <p:txBody>
          <a:bodyPr/>
          <a:lstStyle/>
          <a:p>
            <a:r>
              <a:rPr lang="ru-RU" b="1" dirty="0" smtClean="0"/>
              <a:t>Краткий Обзор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8715436" cy="4786346"/>
          </a:xfrm>
        </p:spPr>
        <p:txBody>
          <a:bodyPr>
            <a:normAutofit/>
          </a:bodyPr>
          <a:lstStyle/>
          <a:p>
            <a:pPr marL="541338" indent="-269875">
              <a:spcAft>
                <a:spcPts val="500"/>
              </a:spcAft>
            </a:pPr>
            <a:r>
              <a:rPr lang="ru-RU" sz="2400" b="1" dirty="0" smtClean="0"/>
              <a:t>Д</a:t>
            </a:r>
            <a:r>
              <a:rPr lang="ru-RU" sz="2400" dirty="0" smtClean="0"/>
              <a:t>езактивация</a:t>
            </a:r>
            <a:r>
              <a:rPr lang="ru-RU" sz="2400" b="1" dirty="0" smtClean="0"/>
              <a:t> </a:t>
            </a:r>
            <a:r>
              <a:rPr lang="ru-RU" sz="2400" dirty="0" smtClean="0"/>
              <a:t>в Беларуси</a:t>
            </a:r>
            <a:endParaRPr lang="en-US" sz="2400" dirty="0" smtClean="0"/>
          </a:p>
          <a:p>
            <a:pPr>
              <a:spcAft>
                <a:spcPts val="500"/>
              </a:spcAft>
            </a:pPr>
            <a:r>
              <a:rPr lang="ru-RU" sz="2400" b="1" dirty="0" smtClean="0"/>
              <a:t>Н</a:t>
            </a:r>
            <a:r>
              <a:rPr lang="ru-RU" sz="2400" dirty="0" smtClean="0"/>
              <a:t>езависимый контроль дезактивационных работ</a:t>
            </a:r>
            <a:endParaRPr lang="en-US" sz="2400" dirty="0" smtClean="0"/>
          </a:p>
          <a:p>
            <a:pPr marL="541338" indent="-269875">
              <a:spcAft>
                <a:spcPts val="500"/>
              </a:spcAft>
            </a:pPr>
            <a:r>
              <a:rPr lang="ru-RU" sz="2400" b="1" dirty="0" smtClean="0"/>
              <a:t>Ч</a:t>
            </a:r>
            <a:r>
              <a:rPr lang="ru-RU" sz="2400" dirty="0" smtClean="0"/>
              <a:t>то делать с загрязненной землей? </a:t>
            </a:r>
            <a:r>
              <a:rPr lang="ru-RU" sz="2400" b="1" dirty="0" smtClean="0"/>
              <a:t>Д</a:t>
            </a:r>
            <a:r>
              <a:rPr lang="ru-RU" sz="2400" dirty="0" smtClean="0"/>
              <a:t>езактивация?</a:t>
            </a:r>
            <a:endParaRPr lang="en-US" sz="2400" dirty="0" smtClean="0"/>
          </a:p>
          <a:p>
            <a:pPr>
              <a:spcAft>
                <a:spcPts val="500"/>
              </a:spcAft>
            </a:pPr>
            <a:r>
              <a:rPr lang="ru-RU" sz="2400" b="1" dirty="0" smtClean="0"/>
              <a:t>З</a:t>
            </a:r>
            <a:r>
              <a:rPr lang="ru-RU" sz="2400" dirty="0" smtClean="0"/>
              <a:t>ащитные мероприятия в сельском хозяйстве</a:t>
            </a:r>
          </a:p>
          <a:p>
            <a:pPr marL="541338" indent="180975"/>
            <a:r>
              <a:rPr lang="ru-RU" sz="2400" i="1" dirty="0" smtClean="0"/>
              <a:t>Контрмеры</a:t>
            </a:r>
          </a:p>
          <a:p>
            <a:pPr marL="892175" indent="180975"/>
            <a:r>
              <a:rPr lang="ru-RU" sz="2400" i="1" dirty="0" smtClean="0"/>
              <a:t>Техническая обработка продукции</a:t>
            </a:r>
          </a:p>
          <a:p>
            <a:pPr marL="1252538" indent="180975">
              <a:spcAft>
                <a:spcPts val="500"/>
              </a:spcAft>
            </a:pPr>
            <a:r>
              <a:rPr lang="ru-RU" sz="2400" i="1" dirty="0" err="1" smtClean="0"/>
              <a:t>Переспециализация</a:t>
            </a:r>
            <a:endParaRPr lang="en-US" sz="2400" i="1" dirty="0" smtClean="0"/>
          </a:p>
          <a:p>
            <a:pPr marL="541338" indent="-269875">
              <a:spcAft>
                <a:spcPts val="500"/>
              </a:spcAft>
            </a:pPr>
            <a:r>
              <a:rPr lang="ru-RU" sz="2400" b="1" dirty="0" smtClean="0"/>
              <a:t>Р</a:t>
            </a:r>
            <a:r>
              <a:rPr lang="ru-RU" sz="2400" dirty="0" smtClean="0"/>
              <a:t>адиационный контроль</a:t>
            </a:r>
            <a:endParaRPr lang="en-US" sz="2400" dirty="0" smtClean="0"/>
          </a:p>
          <a:p>
            <a:pPr marL="271463" indent="-271463">
              <a:spcAft>
                <a:spcPts val="500"/>
              </a:spcAft>
            </a:pPr>
            <a:r>
              <a:rPr lang="ru-RU" sz="2400" b="1" dirty="0" smtClean="0"/>
              <a:t>И</a:t>
            </a:r>
            <a:r>
              <a:rPr lang="ru-RU" sz="2400" dirty="0" smtClean="0"/>
              <a:t>нформационная поддержка</a:t>
            </a:r>
            <a:endParaRPr lang="en-US" sz="2400" dirty="0" smtClean="0"/>
          </a:p>
        </p:txBody>
      </p:sp>
      <p:graphicFrame>
        <p:nvGraphicFramePr>
          <p:cNvPr id="37890" name="Object 5"/>
          <p:cNvGraphicFramePr>
            <a:graphicFrameLocks noChangeAspect="1"/>
          </p:cNvGraphicFramePr>
          <p:nvPr/>
        </p:nvGraphicFramePr>
        <p:xfrm>
          <a:off x="52388" y="66675"/>
          <a:ext cx="82708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orelDRAW" r:id="rId3" imgW="4187952" imgH="3749040" progId="">
                  <p:embed/>
                </p:oleObj>
              </mc:Choice>
              <mc:Fallback>
                <p:oleObj name="CorelDRAW" r:id="rId3" imgW="4187952" imgH="3749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8" y="66675"/>
                        <a:ext cx="827087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979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846980"/>
          </a:xfrm>
        </p:spPr>
        <p:txBody>
          <a:bodyPr/>
          <a:lstStyle/>
          <a:p>
            <a:r>
              <a:rPr lang="ru-RU" dirty="0" smtClean="0"/>
              <a:t>Дезактивация </a:t>
            </a:r>
            <a:endParaRPr lang="ru-RU" dirty="0"/>
          </a:p>
        </p:txBody>
      </p:sp>
      <p:graphicFrame>
        <p:nvGraphicFramePr>
          <p:cNvPr id="39938" name="Object 5"/>
          <p:cNvGraphicFramePr>
            <a:graphicFrameLocks noChangeAspect="1"/>
          </p:cNvGraphicFramePr>
          <p:nvPr/>
        </p:nvGraphicFramePr>
        <p:xfrm>
          <a:off x="52388" y="66675"/>
          <a:ext cx="82708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orelDRAW" r:id="rId4" imgW="4187952" imgH="3749040" progId="">
                  <p:embed/>
                </p:oleObj>
              </mc:Choice>
              <mc:Fallback>
                <p:oleObj name="CorelDRAW" r:id="rId4" imgW="4187952" imgH="3749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8" y="66675"/>
                        <a:ext cx="827087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 descr="X:\Администрация\Алёна\РСУП_Полесье\Дезактивация\Масаны-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4714884"/>
            <a:ext cx="256278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X:\Администрация\Алёна\РСУП_Полесье\Дезактивация\Дезактивация_крыши-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714884"/>
            <a:ext cx="189320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X:\Администрация\Алёна\РСУП_Полесье\Срезка_грунта\1407200908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857232"/>
            <a:ext cx="239944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X:\Администрация\Алёна\РСУП_Полесье\Срезка_грунта\Амкодор_3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2786058"/>
            <a:ext cx="240128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X:\Администрация\Алёна\РСУП_Полесье\Захоронение_сооружений\Разборка и захоронение подворий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388" y="4714884"/>
            <a:ext cx="239929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X:\Администрация\Алёна\РСУП_Полесье\Захоронение_сооружений\22092010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8" y="4714884"/>
            <a:ext cx="239944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85720" y="1142985"/>
            <a:ext cx="6143668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1986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по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1989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гг. в Беларуси было дезактивировано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500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населенных пунктов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, 60%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из них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2-3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этапа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.  </a:t>
            </a:r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pPr marL="271463" lvl="0" indent="-271463"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Удаление загрязненного грунта и засыпка чистого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71463" lvl="0" indent="-271463"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Демонтаж объектов, не подлежащих очистке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71463" lvl="0" indent="-271463"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Асфальтирование дорог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улиц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тротуаров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71463" lvl="0" indent="-271463"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Замена кровли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71463" lvl="0" indent="-271463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Захоронение образующихся отходов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 </a:t>
            </a: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7.3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миллиона м</a:t>
            </a:r>
            <a:r>
              <a:rPr lang="en-US" sz="20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почвы было снято и захоронено; завезено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1.57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миллиона м</a:t>
            </a:r>
            <a:r>
              <a:rPr lang="en-US" sz="17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чистого грунта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.  </a:t>
            </a:r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643866" cy="653210"/>
          </a:xfrm>
        </p:spPr>
        <p:txBody>
          <a:bodyPr>
            <a:noAutofit/>
          </a:bodyPr>
          <a:lstStyle/>
          <a:p>
            <a:r>
              <a:rPr lang="ru-RU" dirty="0" smtClean="0"/>
              <a:t>Дезактивация в</a:t>
            </a:r>
            <a:r>
              <a:rPr lang="en-US" dirty="0" smtClean="0"/>
              <a:t> </a:t>
            </a:r>
            <a:r>
              <a:rPr lang="ru-RU" dirty="0" smtClean="0"/>
              <a:t>Беларуси</a:t>
            </a:r>
            <a:endParaRPr lang="ru-RU" dirty="0"/>
          </a:p>
        </p:txBody>
      </p:sp>
      <p:graphicFrame>
        <p:nvGraphicFramePr>
          <p:cNvPr id="41986" name="Object 5"/>
          <p:cNvGraphicFramePr>
            <a:graphicFrameLocks noChangeAspect="1"/>
          </p:cNvGraphicFramePr>
          <p:nvPr/>
        </p:nvGraphicFramePr>
        <p:xfrm>
          <a:off x="52388" y="66675"/>
          <a:ext cx="82708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orelDRAW" r:id="rId3" imgW="4187952" imgH="3749040" progId="">
                  <p:embed/>
                </p:oleObj>
              </mc:Choice>
              <mc:Fallback>
                <p:oleObj name="CorelDRAW" r:id="rId3" imgW="4187952" imgH="3749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8" y="66675"/>
                        <a:ext cx="827087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1285860"/>
          <a:ext cx="8429685" cy="5347836"/>
        </p:xfrm>
        <a:graphic>
          <a:graphicData uri="http://schemas.openxmlformats.org/drawingml/2006/table">
            <a:tbl>
              <a:tblPr/>
              <a:tblGrid>
                <a:gridCol w="2714644"/>
                <a:gridCol w="3143272"/>
                <a:gridCol w="2571769"/>
              </a:tblGrid>
              <a:tr h="5818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Calibri"/>
                          <a:cs typeface="Times New Roman"/>
                        </a:rPr>
                        <a:t>УРОВНИ ВМЕШАТЕЛЬСТВА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6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/>
                          <a:ea typeface="Calibri"/>
                          <a:cs typeface="Times New Roman"/>
                        </a:rPr>
                        <a:t>Объект дезактивации 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/>
                          <a:ea typeface="Calibri"/>
                          <a:cs typeface="Times New Roman"/>
                        </a:rPr>
                        <a:t>Гамма-радиация</a:t>
                      </a:r>
                      <a:r>
                        <a:rPr lang="en-GB" sz="1600" dirty="0" smtClean="0"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600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dirty="0" smtClean="0">
                          <a:latin typeface="Arial"/>
                          <a:ea typeface="Calibri"/>
                          <a:cs typeface="Times New Roman"/>
                        </a:rPr>
                        <a:t>μ</a:t>
                      </a: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Sv</a:t>
                      </a:r>
                      <a:r>
                        <a:rPr lang="en-GB" sz="1600" dirty="0" smtClean="0">
                          <a:latin typeface="Arial"/>
                          <a:ea typeface="Calibri"/>
                          <a:cs typeface="Times New Roman"/>
                        </a:rPr>
                        <a:t>/h, </a:t>
                      </a:r>
                      <a:r>
                        <a:rPr lang="ru-RU" sz="1600" i="1" dirty="0" smtClean="0">
                          <a:latin typeface="Arial"/>
                          <a:ea typeface="Calibri"/>
                          <a:cs typeface="Times New Roman"/>
                        </a:rPr>
                        <a:t>или</a:t>
                      </a:r>
                      <a:endParaRPr lang="ru-RU" sz="1600" i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/>
                          <a:ea typeface="Calibri"/>
                          <a:cs typeface="Times New Roman"/>
                        </a:rPr>
                        <a:t>Бета-радиация</a:t>
                      </a:r>
                      <a:r>
                        <a:rPr lang="en-GB" sz="1600" dirty="0" smtClean="0">
                          <a:latin typeface="Arial"/>
                          <a:ea typeface="Calibri"/>
                          <a:cs typeface="Times New Roman"/>
                        </a:rPr>
                        <a:t>, particle/min·cm</a:t>
                      </a:r>
                      <a:r>
                        <a:rPr lang="en-GB" sz="1600" baseline="30000" dirty="0" smtClean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ru-RU" sz="1600" baseline="30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6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/>
                          <a:ea typeface="Calibri"/>
                          <a:cs typeface="Times New Roman"/>
                        </a:rPr>
                        <a:t>Метод дезактивации 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52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  <a:ea typeface="Calibri"/>
                          <a:cs typeface="Times New Roman"/>
                        </a:rPr>
                        <a:t>Территории вокруг детских садов</a:t>
                      </a:r>
                      <a:r>
                        <a:rPr lang="en-GB" sz="1800" dirty="0" smtClean="0">
                          <a:latin typeface="Arial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dirty="0" smtClean="0">
                          <a:latin typeface="Arial"/>
                          <a:ea typeface="Calibri"/>
                          <a:cs typeface="Times New Roman"/>
                        </a:rPr>
                        <a:t>школ и жилых домов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  <a:ea typeface="Calibri"/>
                          <a:cs typeface="Times New Roman"/>
                        </a:rPr>
                        <a:t>0,35-0,40</a:t>
                      </a:r>
                      <a:r>
                        <a:rPr lang="en-GB" sz="1800" dirty="0" smtClean="0">
                          <a:latin typeface="Arial"/>
                          <a:ea typeface="Calibri"/>
                          <a:cs typeface="Times New Roman"/>
                        </a:rPr>
                        <a:t> μ</a:t>
                      </a:r>
                      <a:r>
                        <a:rPr lang="en-US" sz="1800" dirty="0" smtClean="0">
                          <a:latin typeface="Arial"/>
                          <a:ea typeface="Calibri"/>
                          <a:cs typeface="Times New Roman"/>
                        </a:rPr>
                        <a:t>Sv</a:t>
                      </a:r>
                      <a:r>
                        <a:rPr lang="en-GB" sz="1800" dirty="0" smtClean="0">
                          <a:latin typeface="Arial"/>
                          <a:ea typeface="Calibri"/>
                          <a:cs typeface="Times New Roman"/>
                        </a:rPr>
                        <a:t>/h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  <a:ea typeface="Calibri"/>
                          <a:cs typeface="Times New Roman"/>
                        </a:rPr>
                        <a:t>Удаление </a:t>
                      </a:r>
                      <a:r>
                        <a:rPr lang="en-GB" sz="1800" dirty="0" smtClean="0">
                          <a:latin typeface="Arial"/>
                          <a:ea typeface="Calibri"/>
                          <a:cs typeface="Times New Roman"/>
                        </a:rPr>
                        <a:t>25-cm </a:t>
                      </a:r>
                      <a:r>
                        <a:rPr lang="ru-RU" sz="1800" dirty="0" smtClean="0">
                          <a:latin typeface="Arial"/>
                          <a:ea typeface="Calibri"/>
                          <a:cs typeface="Times New Roman"/>
                        </a:rPr>
                        <a:t>слоя почвы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EE3"/>
                    </a:solidFill>
                  </a:tcPr>
                </a:tc>
              </a:tr>
              <a:tr h="909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  <a:ea typeface="Calibri"/>
                          <a:cs typeface="Times New Roman"/>
                        </a:rPr>
                        <a:t>Рабочие места</a:t>
                      </a:r>
                      <a:r>
                        <a:rPr lang="en-GB" sz="1800" dirty="0" smtClean="0">
                          <a:latin typeface="Arial"/>
                          <a:ea typeface="Calibri"/>
                          <a:cs typeface="Times New Roman"/>
                        </a:rPr>
                        <a:t>: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ru-RU" sz="1500" b="0" dirty="0" smtClean="0">
                          <a:latin typeface="Arial"/>
                          <a:ea typeface="Calibri"/>
                          <a:cs typeface="Times New Roman"/>
                        </a:rPr>
                        <a:t>постоянное пребывание </a:t>
                      </a:r>
                      <a:endParaRPr lang="ru-RU" sz="1500" b="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ru-RU" sz="1500" b="0" dirty="0" smtClean="0">
                          <a:latin typeface="Arial"/>
                          <a:ea typeface="Calibri"/>
                          <a:cs typeface="Times New Roman"/>
                        </a:rPr>
                        <a:t>временное пребывание</a:t>
                      </a:r>
                      <a:endParaRPr lang="ru-RU" sz="15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  <a:ea typeface="Calibri"/>
                          <a:cs typeface="Times New Roman"/>
                        </a:rPr>
                        <a:t>0,50</a:t>
                      </a:r>
                      <a:r>
                        <a:rPr lang="en-GB" sz="1800" dirty="0" smtClean="0">
                          <a:latin typeface="Arial"/>
                          <a:ea typeface="Calibri"/>
                          <a:cs typeface="Times New Roman"/>
                        </a:rPr>
                        <a:t> μ</a:t>
                      </a:r>
                      <a:r>
                        <a:rPr lang="en-US" sz="1800" dirty="0" smtClean="0">
                          <a:latin typeface="Arial"/>
                          <a:ea typeface="Calibri"/>
                          <a:cs typeface="Times New Roman"/>
                        </a:rPr>
                        <a:t>Sv</a:t>
                      </a:r>
                      <a:r>
                        <a:rPr lang="en-GB" sz="1800" dirty="0" smtClean="0">
                          <a:latin typeface="Arial"/>
                          <a:ea typeface="Calibri"/>
                          <a:cs typeface="Times New Roman"/>
                        </a:rPr>
                        <a:t>/h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  <a:ea typeface="Calibri"/>
                          <a:cs typeface="Times New Roman"/>
                        </a:rPr>
                        <a:t>1,0</a:t>
                      </a:r>
                      <a:r>
                        <a:rPr lang="en-GB" sz="1800" dirty="0" smtClean="0">
                          <a:latin typeface="Arial"/>
                          <a:ea typeface="Calibri"/>
                          <a:cs typeface="Times New Roman"/>
                        </a:rPr>
                        <a:t> μ</a:t>
                      </a:r>
                      <a:r>
                        <a:rPr lang="en-US" sz="1800" dirty="0" smtClean="0">
                          <a:latin typeface="Arial"/>
                          <a:ea typeface="Calibri"/>
                          <a:cs typeface="Times New Roman"/>
                        </a:rPr>
                        <a:t>Sv</a:t>
                      </a:r>
                      <a:r>
                        <a:rPr lang="en-GB" sz="1800" dirty="0" smtClean="0">
                          <a:latin typeface="Arial"/>
                          <a:ea typeface="Calibri"/>
                          <a:cs typeface="Times New Roman"/>
                        </a:rPr>
                        <a:t>/h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  <a:ea typeface="Calibri"/>
                          <a:cs typeface="Times New Roman"/>
                        </a:rPr>
                        <a:t>Чистка моющими средствами и водой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EE3"/>
                    </a:solidFill>
                  </a:tcPr>
                </a:tc>
              </a:tr>
              <a:tr h="828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  <a:ea typeface="Calibri"/>
                          <a:cs typeface="Times New Roman"/>
                        </a:rPr>
                        <a:t>Общественные места, магазины и т.д.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  <a:ea typeface="Calibri"/>
                          <a:cs typeface="Times New Roman"/>
                        </a:rPr>
                        <a:t>0,60</a:t>
                      </a:r>
                      <a:r>
                        <a:rPr lang="en-GB" sz="1800" dirty="0" smtClean="0">
                          <a:latin typeface="Arial"/>
                          <a:ea typeface="Calibri"/>
                          <a:cs typeface="Times New Roman"/>
                        </a:rPr>
                        <a:t> μ</a:t>
                      </a:r>
                      <a:r>
                        <a:rPr lang="en-US" sz="1800" dirty="0" smtClean="0">
                          <a:latin typeface="Arial"/>
                          <a:ea typeface="Calibri"/>
                          <a:cs typeface="Times New Roman"/>
                        </a:rPr>
                        <a:t>Sv</a:t>
                      </a:r>
                      <a:r>
                        <a:rPr lang="en-GB" sz="1800" dirty="0" smtClean="0">
                          <a:latin typeface="Arial"/>
                          <a:ea typeface="Calibri"/>
                          <a:cs typeface="Times New Roman"/>
                        </a:rPr>
                        <a:t>/h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  <a:ea typeface="Calibri"/>
                          <a:cs typeface="Times New Roman"/>
                        </a:rPr>
                        <a:t>Удаление </a:t>
                      </a:r>
                      <a:r>
                        <a:rPr lang="en-GB" sz="1800" dirty="0" smtClean="0">
                          <a:latin typeface="Arial"/>
                          <a:ea typeface="Calibri"/>
                          <a:cs typeface="Times New Roman"/>
                        </a:rPr>
                        <a:t>25-cm </a:t>
                      </a:r>
                      <a:r>
                        <a:rPr lang="ru-RU" sz="1800" dirty="0" smtClean="0">
                          <a:latin typeface="Arial"/>
                          <a:ea typeface="Calibri"/>
                          <a:cs typeface="Times New Roman"/>
                        </a:rPr>
                        <a:t>слоя почвы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EE3"/>
                    </a:solidFill>
                  </a:tcPr>
                </a:tc>
              </a:tr>
              <a:tr h="552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  <a:ea typeface="Calibri"/>
                          <a:cs typeface="Times New Roman"/>
                        </a:rPr>
                        <a:t>Внутренние поверхности домов</a:t>
                      </a:r>
                      <a:r>
                        <a:rPr lang="en-GB" sz="1800" dirty="0" smtClean="0">
                          <a:latin typeface="Arial"/>
                          <a:ea typeface="Calibri"/>
                          <a:cs typeface="Times New Roman"/>
                        </a:rPr>
                        <a:t>;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  <a:ea typeface="Calibri"/>
                          <a:cs typeface="Times New Roman"/>
                        </a:rPr>
                        <a:t>транспортные средства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/>
                          <a:ea typeface="Calibri"/>
                          <a:cs typeface="Times New Roman"/>
                        </a:rPr>
                        <a:t>20 </a:t>
                      </a:r>
                      <a:r>
                        <a:rPr lang="en-GB" sz="1800" dirty="0" smtClean="0">
                          <a:latin typeface="Arial"/>
                          <a:ea typeface="Calibri"/>
                          <a:cs typeface="Times New Roman"/>
                        </a:rPr>
                        <a:t>particle/min·cm</a:t>
                      </a:r>
                      <a:r>
                        <a:rPr lang="en-GB" sz="1800" baseline="30000" dirty="0" smtClean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  <a:ea typeface="Calibri"/>
                          <a:cs typeface="Times New Roman"/>
                        </a:rPr>
                        <a:t>Чистка моющими средствами и водой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EE3"/>
                    </a:solidFill>
                  </a:tcPr>
                </a:tc>
              </a:tr>
              <a:tr h="552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  <a:ea typeface="Calibri"/>
                          <a:cs typeface="Times New Roman"/>
                        </a:rPr>
                        <a:t>Крыши домов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/>
                          <a:ea typeface="Calibri"/>
                          <a:cs typeface="Times New Roman"/>
                        </a:rPr>
                        <a:t>40 </a:t>
                      </a:r>
                      <a:r>
                        <a:rPr lang="en-GB" sz="1800" dirty="0" smtClean="0">
                          <a:latin typeface="Arial"/>
                          <a:ea typeface="Calibri"/>
                          <a:cs typeface="Times New Roman"/>
                        </a:rPr>
                        <a:t>particle/min·cm</a:t>
                      </a:r>
                      <a:r>
                        <a:rPr lang="en-GB" sz="1800" baseline="30000" dirty="0" smtClean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  <a:ea typeface="Calibri"/>
                          <a:cs typeface="Times New Roman"/>
                        </a:rPr>
                        <a:t>Чистка моющими средствами и водой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E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49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Дезактивация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/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снос строений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801004" cy="846980"/>
          </a:xfrm>
        </p:spPr>
        <p:txBody>
          <a:bodyPr/>
          <a:lstStyle/>
          <a:p>
            <a:r>
              <a:rPr lang="ru-RU" dirty="0" smtClean="0"/>
              <a:t>Дезактивация в</a:t>
            </a:r>
            <a:r>
              <a:rPr lang="en-US" dirty="0" smtClean="0"/>
              <a:t> </a:t>
            </a:r>
            <a:r>
              <a:rPr lang="ru-RU" dirty="0" smtClean="0"/>
              <a:t>Беларуси</a:t>
            </a:r>
            <a:endParaRPr lang="ru-RU" dirty="0"/>
          </a:p>
        </p:txBody>
      </p:sp>
      <p:graphicFrame>
        <p:nvGraphicFramePr>
          <p:cNvPr id="40962" name="Object 5"/>
          <p:cNvGraphicFramePr>
            <a:graphicFrameLocks noChangeAspect="1"/>
          </p:cNvGraphicFramePr>
          <p:nvPr/>
        </p:nvGraphicFramePr>
        <p:xfrm>
          <a:off x="52388" y="66675"/>
          <a:ext cx="82708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CorelDRAW" r:id="rId3" imgW="4187952" imgH="3749040" progId="">
                  <p:embed/>
                </p:oleObj>
              </mc:Choice>
              <mc:Fallback>
                <p:oleObj name="CorelDRAW" r:id="rId3" imgW="4187952" imgH="3749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8" y="66675"/>
                        <a:ext cx="827087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Стрелка вправо 5"/>
          <p:cNvSpPr/>
          <p:nvPr/>
        </p:nvSpPr>
        <p:spPr>
          <a:xfrm rot="20447363">
            <a:off x="3247767" y="1360175"/>
            <a:ext cx="500066" cy="285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1428736"/>
            <a:ext cx="200026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1142984"/>
            <a:ext cx="492922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libri"/>
                <a:cs typeface="Arial" pitchFamily="34" charset="0"/>
              </a:rPr>
              <a:t>~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 тонн твердых отходов в год</a:t>
            </a:r>
            <a:endParaRPr lang="en-US" sz="20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266602">
            <a:off x="3249356" y="1652075"/>
            <a:ext cx="500066" cy="285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14744" y="1571612"/>
            <a:ext cx="457203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Calibri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Calibri"/>
                <a:cs typeface="Arial" pitchFamily="34" charset="0"/>
              </a:rPr>
              <a:t>~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тонн жидких отходов в год</a:t>
            </a:r>
            <a:endParaRPr lang="en-US" sz="20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1538" y="2143116"/>
            <a:ext cx="7072362" cy="430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Пункты захоронения отходов дезактивации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1214414" y="2571744"/>
            <a:ext cx="571504" cy="6655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3786182" y="2571744"/>
            <a:ext cx="571504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42844" y="3143248"/>
            <a:ext cx="2786082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ПЗОД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-I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отходов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&gt;100 kBq/kg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14612" y="3143248"/>
            <a:ext cx="2643206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ПЗОД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-II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отходов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1-100 kBq/kg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6643702" y="2571744"/>
            <a:ext cx="571504" cy="6655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500694" y="3143248"/>
            <a:ext cx="307183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ПЗОД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-III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были оперативно сооружены в 1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986-1989</a:t>
            </a: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57224" y="4429132"/>
            <a:ext cx="1357322" cy="720000"/>
          </a:xfrm>
          <a:prstGeom prst="rect">
            <a:avLst/>
          </a:prstGeom>
          <a:noFill/>
          <a:ln>
            <a:solidFill>
              <a:srgbClr val="C6CB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пункт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cs typeface="Arial" pitchFamily="34" charset="0"/>
              </a:rPr>
              <a:t>«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Хатки</a:t>
            </a:r>
            <a:r>
              <a:rPr lang="ru-RU" sz="22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»</a:t>
            </a:r>
            <a:endParaRPr lang="ru-RU" sz="22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86116" y="4429132"/>
            <a:ext cx="1571636" cy="720000"/>
          </a:xfrm>
          <a:prstGeom prst="rect">
            <a:avLst/>
          </a:prstGeom>
          <a:noFill/>
          <a:ln>
            <a:solidFill>
              <a:srgbClr val="C6CB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пунктов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43636" y="4429132"/>
            <a:ext cx="1785950" cy="720000"/>
          </a:xfrm>
          <a:prstGeom prst="rect">
            <a:avLst/>
          </a:prstGeom>
          <a:noFill/>
          <a:ln>
            <a:solidFill>
              <a:srgbClr val="C6CB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82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пункта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910" y="5572140"/>
            <a:ext cx="821537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2538" indent="-1252538"/>
            <a:r>
              <a:rPr lang="en-US" sz="2200" dirty="0" smtClean="0">
                <a:latin typeface="Arial Narrow" pitchFamily="34" charset="0"/>
                <a:cs typeface="Arial" pitchFamily="34" charset="0"/>
              </a:rPr>
              <a:t>1991–2011: </a:t>
            </a:r>
            <a:r>
              <a:rPr lang="ru-RU" sz="2200" dirty="0" smtClean="0">
                <a:latin typeface="Arial Narrow" pitchFamily="34" charset="0"/>
                <a:cs typeface="Arial" pitchFamily="34" charset="0"/>
              </a:rPr>
              <a:t>в этот период захоронено </a:t>
            </a:r>
            <a:r>
              <a:rPr lang="en-US" sz="2100" dirty="0" smtClean="0">
                <a:latin typeface="Arial Narrow" pitchFamily="34" charset="0"/>
                <a:cs typeface="Arial" pitchFamily="34" charset="0"/>
              </a:rPr>
              <a:t>709 </a:t>
            </a:r>
            <a:r>
              <a:rPr lang="ru-RU" sz="2100" dirty="0" smtClean="0">
                <a:latin typeface="Arial Narrow" pitchFamily="34" charset="0"/>
                <a:cs typeface="Arial" pitchFamily="34" charset="0"/>
              </a:rPr>
              <a:t>тысяч тонн отходов дезактивации с суммарной активностью </a:t>
            </a:r>
            <a:r>
              <a:rPr lang="en-US" sz="2100" dirty="0" smtClean="0">
                <a:latin typeface="Arial Narrow" pitchFamily="34" charset="0"/>
                <a:cs typeface="Arial" pitchFamily="34" charset="0"/>
              </a:rPr>
              <a:t>361×10</a:t>
            </a:r>
            <a:r>
              <a:rPr lang="en-US" sz="2100" baseline="30000" dirty="0" smtClean="0">
                <a:latin typeface="Arial Narrow" pitchFamily="34" charset="0"/>
                <a:cs typeface="Arial" pitchFamily="34" charset="0"/>
              </a:rPr>
              <a:t>10 </a:t>
            </a:r>
            <a:r>
              <a:rPr lang="en-US" sz="2100" dirty="0" err="1" smtClean="0">
                <a:latin typeface="Arial Narrow" pitchFamily="34" charset="0"/>
                <a:cs typeface="Arial" pitchFamily="34" charset="0"/>
              </a:rPr>
              <a:t>Bq</a:t>
            </a:r>
            <a:r>
              <a:rPr lang="en-US" sz="2100" dirty="0" smtClean="0">
                <a:latin typeface="Arial Narrow" pitchFamily="34" charset="0"/>
                <a:cs typeface="Arial" pitchFamily="34" charset="0"/>
              </a:rPr>
              <a:t> </a:t>
            </a:r>
            <a:endParaRPr lang="en-US" sz="2100" baseline="30000" dirty="0" smtClean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>
            <a:off x="8143900" y="1643050"/>
            <a:ext cx="714380" cy="8572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7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Дезактивация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2071678"/>
            <a:ext cx="8358246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Как убедить жителей, что дезактивационные мероприятия являются или будут эффективными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 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НЕЗАВИСИМЫЙ КОНТРОЛЬ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После аварии на ЧАЭС все мероприятия по дезактивации выполнялись силами гражданской обороны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однако контроль дезактивационной деятельности и ее оценку осуществляли специальные независимые группы контроля, в состав которых входили специалисты Министерства природных ресурсов и охраны окружающей среды и Штаба по делам гражданской обороны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9633" name="Object 5"/>
          <p:cNvGraphicFramePr>
            <a:graphicFrameLocks noChangeAspect="1"/>
          </p:cNvGraphicFramePr>
          <p:nvPr/>
        </p:nvGraphicFramePr>
        <p:xfrm>
          <a:off x="52388" y="66675"/>
          <a:ext cx="82708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CorelDRAW" r:id="rId3" imgW="4187952" imgH="3749040" progId="">
                  <p:embed/>
                </p:oleObj>
              </mc:Choice>
              <mc:Fallback>
                <p:oleObj name="CorelDRAW" r:id="rId3" imgW="4187952" imgH="3749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8" y="66675"/>
                        <a:ext cx="827087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06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4786346" cy="13573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Дезактивация </a:t>
            </a:r>
            <a:br>
              <a:rPr lang="ru-RU" dirty="0" smtClean="0"/>
            </a:br>
            <a:r>
              <a:rPr lang="ru-RU" dirty="0" smtClean="0"/>
              <a:t>с/</a:t>
            </a:r>
            <a:r>
              <a:rPr lang="ru-RU" dirty="0" err="1" smtClean="0"/>
              <a:t>х</a:t>
            </a:r>
            <a:r>
              <a:rPr lang="ru-RU" dirty="0" smtClean="0"/>
              <a:t> земель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2571744"/>
            <a:ext cx="8358246" cy="400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Каждый фермер беспокоится о своей земле: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2100" b="1" dirty="0" smtClean="0">
                <a:latin typeface="Arial" pitchFamily="34" charset="0"/>
                <a:cs typeface="Arial" pitchFamily="34" charset="0"/>
              </a:rPr>
              <a:t>Будет ли дезактивация моей земли эффективной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?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2100" b="1" dirty="0" smtClean="0">
                <a:latin typeface="Arial" pitchFamily="34" charset="0"/>
                <a:cs typeface="Arial" pitchFamily="34" charset="0"/>
              </a:rPr>
              <a:t>Будут ли продукты, выращенные на ней, пригодны для потребления и продажи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?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2200" b="1" u="sng" dirty="0" smtClean="0">
                <a:latin typeface="Arial" pitchFamily="34" charset="0"/>
                <a:cs typeface="Arial" pitchFamily="34" charset="0"/>
              </a:rPr>
              <a:t>ЕСЛИ НЕТ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Важно знать и понимать, что даже при загрязнении земли радионуклидами ее можно использовать для сельскохозяйственных целей и не потерять свой традиционный источник дохода.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6"/>
          <p:cNvPicPr>
            <a:picLocks noChangeAspect="1" noChangeArrowheads="1"/>
          </p:cNvPicPr>
          <p:nvPr/>
        </p:nvPicPr>
        <p:blipFill>
          <a:blip r:embed="rId3"/>
          <a:srcRect t="2742" r="1872" b="5363"/>
          <a:stretch>
            <a:fillRect/>
          </a:stretch>
        </p:blipFill>
        <p:spPr bwMode="auto">
          <a:xfrm>
            <a:off x="5072066" y="428604"/>
            <a:ext cx="37449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7585" name="Object 5"/>
          <p:cNvGraphicFramePr>
            <a:graphicFrameLocks noChangeAspect="1"/>
          </p:cNvGraphicFramePr>
          <p:nvPr/>
        </p:nvGraphicFramePr>
        <p:xfrm>
          <a:off x="52388" y="66675"/>
          <a:ext cx="82708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CorelDRAW" r:id="rId4" imgW="4187952" imgH="3749040" progId="">
                  <p:embed/>
                </p:oleObj>
              </mc:Choice>
              <mc:Fallback>
                <p:oleObj name="CorelDRAW" r:id="rId4" imgW="4187952" imgH="3749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8" y="66675"/>
                        <a:ext cx="827087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292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3272"/>
              </p:ext>
            </p:extLst>
          </p:nvPr>
        </p:nvGraphicFramePr>
        <p:xfrm>
          <a:off x="73025" y="68263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CorelDRAW" r:id="rId3" imgW="4187952" imgH="3749040" progId="">
                  <p:embed/>
                </p:oleObj>
              </mc:Choice>
              <mc:Fallback>
                <p:oleObj name="CorelDRAW" r:id="rId3" imgW="4187952" imgH="3749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68263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Текст 1"/>
          <p:cNvSpPr txBox="1">
            <a:spLocks/>
          </p:cNvSpPr>
          <p:nvPr/>
        </p:nvSpPr>
        <p:spPr bwMode="auto">
          <a:xfrm>
            <a:off x="571472" y="357166"/>
            <a:ext cx="8213753" cy="10715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79425" marR="0" lvl="0" indent="-28575" algn="l" defTabSz="127952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Защитные мероприятия в сельском хозяйстве </a:t>
            </a: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285721" y="1500174"/>
            <a:ext cx="6072230" cy="500066"/>
          </a:xfrm>
          <a:prstGeom prst="rect">
            <a:avLst/>
          </a:prstGeom>
        </p:spPr>
        <p:txBody>
          <a:bodyPr/>
          <a:lstStyle/>
          <a:p>
            <a:pPr marL="479425" marR="0" lvl="0" indent="-479425" algn="l" defTabSz="127952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Выбор оптимальных стратегий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Текст 3"/>
          <p:cNvSpPr txBox="1">
            <a:spLocks/>
          </p:cNvSpPr>
          <p:nvPr/>
        </p:nvSpPr>
        <p:spPr bwMode="auto">
          <a:xfrm>
            <a:off x="285720" y="2071679"/>
            <a:ext cx="8501122" cy="457203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79525" rtl="0" eaLnBrk="0" fontAlgn="base" latinLnBrk="0" hangingPunct="0">
              <a:lnSpc>
                <a:spcPct val="100000"/>
              </a:lnSpc>
              <a:spcBef>
                <a:spcPts val="0"/>
              </a:spcBef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Для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правильного выбора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необходимо выделить </a:t>
            </a:r>
          </a:p>
          <a:p>
            <a:pPr marL="0" marR="0" lvl="0" indent="0" algn="l" defTabSz="1279525" rtl="0" eaLnBrk="0" fontAlgn="base" latinLnBrk="0" hangingPunct="0">
              <a:lnSpc>
                <a:spcPct val="100000"/>
              </a:lnSpc>
              <a:spcBef>
                <a:spcPts val="0"/>
              </a:spcBef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две категории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населения. Для каждой из них контрмеры, направленные на снижение доз внутреннего облучения, будут иметь свои особенности:</a:t>
            </a:r>
          </a:p>
          <a:p>
            <a:pPr marL="2241550" marR="0" lvl="0" indent="-2241550" algn="l" defTabSz="127952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КАТЕГОРИЯ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1 :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Население, непосредственно проживающее на загрязненной территории, и употребляющее продукцию, произведенную на этой территории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062163" marR="0" lvl="0" indent="-2062163" algn="l" defTabSz="127952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Критерий оценки эффективности контрмер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062163" marR="0" lvl="0" indent="-2062163" algn="l" defTabSz="127952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000" dirty="0" smtClean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	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снижение индивидуальной дозы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от употребления загрязненной продукции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155825" marR="0" lvl="0" indent="-2155825" algn="l" defTabSz="127952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kumimoji="0" lang="ru-RU" sz="2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Цель применения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снижение доз облучения </a:t>
            </a: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н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аселения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062163" marR="0" lvl="0" indent="-2062163" algn="l" defTabSz="127952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</a:t>
            </a: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928670"/>
            <a:ext cx="190976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" name="Picture 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5072074"/>
            <a:ext cx="1655762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5397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6408AB3F7DE0343898DF6E857A4D6B1" ma:contentTypeVersion="0" ma:contentTypeDescription="Создание документа." ma:contentTypeScope="" ma:versionID="b70f921e3343e55b20b62dd8c3197a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7B3401-E475-4E35-8C1B-E08E7C093540}"/>
</file>

<file path=customXml/itemProps2.xml><?xml version="1.0" encoding="utf-8"?>
<ds:datastoreItem xmlns:ds="http://schemas.openxmlformats.org/officeDocument/2006/customXml" ds:itemID="{44C1C370-17D7-4A9F-8D05-B18D316DDA0D}"/>
</file>

<file path=customXml/itemProps3.xml><?xml version="1.0" encoding="utf-8"?>
<ds:datastoreItem xmlns:ds="http://schemas.openxmlformats.org/officeDocument/2006/customXml" ds:itemID="{B5ED49E2-9FEC-490B-AA3D-42E6B2EC218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Microsoft Office PowerPoint</Application>
  <PresentationFormat>Экран (4:3)</PresentationFormat>
  <Paragraphs>98</Paragraphs>
  <Slides>10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CorelDRAW</vt:lpstr>
      <vt:lpstr> Основы проживания и ведения сельского хозяйства в условиях радиоактивного загрязнения  </vt:lpstr>
      <vt:lpstr>Презентация PowerPoint</vt:lpstr>
      <vt:lpstr>Краткий Обзор</vt:lpstr>
      <vt:lpstr>Дезактивация </vt:lpstr>
      <vt:lpstr>Дезактивация в Беларуси</vt:lpstr>
      <vt:lpstr>Дезактивация в Беларуси</vt:lpstr>
      <vt:lpstr>Дезактивация</vt:lpstr>
      <vt:lpstr>Дезактивация  с/х земель 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Основы проживания и ведения сельского хозяйства в условиях радиоактивного загрязнения  </dc:title>
  <dc:creator>Denis Drozdov</dc:creator>
  <cp:lastModifiedBy>Denis Drozdov</cp:lastModifiedBy>
  <cp:revision>1</cp:revision>
  <dcterms:created xsi:type="dcterms:W3CDTF">2015-05-25T13:52:34Z</dcterms:created>
  <dcterms:modified xsi:type="dcterms:W3CDTF">2015-05-25T13:52:57Z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0x010100E6408AB3F7DE0343898DF6E857A4D6B1</vt:lpwstr>
  </property>
</Properties>
</file>